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5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7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49240"/>
            <a:ext cx="12191695" cy="1508760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ectangle 2"/>
          <p:cNvSpPr/>
          <p:nvPr/>
        </p:nvSpPr>
        <p:spPr>
          <a:xfrm>
            <a:off x="8183879" y="5349240"/>
            <a:ext cx="4005072" cy="1508760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731520" y="1234440"/>
            <a:ext cx="107899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3000" b="1" noProof="1">
                <a:solidFill>
                  <a:srgbClr val="FFFFFF"/>
                </a:solidFill>
                <a:latin typeface="Aptos"/>
              </a:rPr>
              <a:t>06. DECRETO SUPREMO N.° 117-2026-EF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901952"/>
            <a:ext cx="10515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E0E4EE"/>
                </a:solidFill>
                <a:latin typeface="Aptos"/>
              </a:rPr>
              <a:t>Reglamento de la Ley N.° 32412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8096" y="2606040"/>
            <a:ext cx="9875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700" b="0" noProof="1">
                <a:solidFill>
                  <a:srgbClr val="C9D1E1"/>
                </a:solidFill>
                <a:latin typeface="Aptos"/>
              </a:rPr>
              <a:t>Presentación ejecutiva y estructura operativa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3127248"/>
            <a:ext cx="98755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B8C2D6"/>
                </a:solidFill>
                <a:latin typeface="Aptos"/>
              </a:rPr>
              <a:t>Elaborada a partir del documento Word proporcionado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5870448"/>
            <a:ext cx="6766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00" b="1" noProof="1">
                <a:solidFill>
                  <a:srgbClr val="FFFFFF"/>
                </a:solidFill>
                <a:latin typeface="Aptos"/>
              </a:rPr>
              <a:t>REGISTRO  •  TRAZABILIDAD  •  TRANSPORTE  •  CONTROL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5843016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400" b="1" noProof="1">
                <a:solidFill>
                  <a:srgbClr val="FFFFFF"/>
                </a:solidFill>
                <a:latin typeface="Aptos"/>
              </a:rPr>
              <a:t>LEY 32412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09. Controles especiales y disposiciones complementarias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Ámbitos que requieren atención reforzada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338328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38328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801368"/>
            <a:ext cx="338328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447983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" y="1417320"/>
            <a:ext cx="27432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HIDROCARBUROS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2057400"/>
            <a:ext cx="305409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50" b="0" noProof="1">
                <a:solidFill>
                  <a:srgbClr val="2D3341"/>
                </a:solidFill>
                <a:latin typeface="Aptos"/>
              </a:rPr>
              <a:t>Reglas específicas para establecimientos y operadores en zonas que demandan productos susceptibles de ser utilizados en minería ilegal.
Controles especiales en Madre de Dios.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069080" y="1325880"/>
            <a:ext cx="338328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4069080" y="1325880"/>
            <a:ext cx="338328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4069080" y="1801368"/>
            <a:ext cx="338328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4187952" y="1447983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81144" y="1417320"/>
            <a:ext cx="27432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INTEROPERABILIDAD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33672" y="2057400"/>
            <a:ext cx="305409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50" b="0" noProof="1">
                <a:solidFill>
                  <a:srgbClr val="2D3341"/>
                </a:solidFill>
                <a:latin typeface="Aptos"/>
              </a:rPr>
              <a:t>Implementación progresiva de interoperabilidad con el SIPMMA.
SUNAT puede emitir disposiciones complementarias mediante resoluciones de superintendencia.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35240" y="1325880"/>
            <a:ext cx="402336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7635240" y="1325880"/>
            <a:ext cx="402336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7635240" y="1801368"/>
            <a:ext cx="402336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7754112" y="1425124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47304" y="1417320"/>
            <a:ext cx="33832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SISTEMAS Y CONTROL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99831" y="2057400"/>
            <a:ext cx="369417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50" b="0" noProof="1">
                <a:solidFill>
                  <a:srgbClr val="2D3341"/>
                </a:solidFill>
                <a:latin typeface="Aptos"/>
              </a:rPr>
              <a:t>SUNAT puede ejercer acciones judiciales frente al daño o destrucción de equipos y sistemas de control.
También se contemplan supuestos de incorporación automática al Registro.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10. Infracciones: mapa rápido de consecuencias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Relación conducta → medida</a:t>
            </a:r>
          </a:p>
        </p:txBody>
      </p:sp>
      <p:sp>
        <p:nvSpPr>
          <p:cNvPr id="6" name="Rectangle 5"/>
          <p:cNvSpPr/>
          <p:nvPr/>
        </p:nvSpPr>
        <p:spPr>
          <a:xfrm>
            <a:off x="594360" y="1234440"/>
            <a:ext cx="7498079" cy="475488"/>
          </a:xfrm>
          <a:prstGeom prst="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TextBox 6"/>
          <p:cNvSpPr txBox="1"/>
          <p:nvPr/>
        </p:nvSpPr>
        <p:spPr>
          <a:xfrm>
            <a:off x="777240" y="1307592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Actividad sin inscripción vigente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95160" y="1307592"/>
            <a:ext cx="914400" cy="310896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7013448" y="1325880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Incautación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1801368"/>
            <a:ext cx="7498079" cy="475488"/>
          </a:xfrm>
          <a:prstGeom prst="rect">
            <a:avLst/>
          </a:prstGeom>
          <a:solidFill>
            <a:srgbClr val="F8F9FB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1" name="TextBox 10"/>
          <p:cNvSpPr txBox="1"/>
          <p:nvPr/>
        </p:nvSpPr>
        <p:spPr>
          <a:xfrm>
            <a:off x="777240" y="1874520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Actividad no registrada / insumo no inscrito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995160" y="1874520"/>
            <a:ext cx="914400" cy="310896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TextBox 12"/>
          <p:cNvSpPr txBox="1"/>
          <p:nvPr/>
        </p:nvSpPr>
        <p:spPr>
          <a:xfrm>
            <a:off x="7013448" y="1892808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Incautación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" y="2368296"/>
            <a:ext cx="7498079" cy="475488"/>
          </a:xfrm>
          <a:prstGeom prst="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777240" y="2441448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Vehículo no inscrito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995160" y="2441448"/>
            <a:ext cx="914400" cy="310896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7" name="TextBox 16"/>
          <p:cNvSpPr txBox="1"/>
          <p:nvPr/>
        </p:nvSpPr>
        <p:spPr>
          <a:xfrm>
            <a:off x="6995160" y="2485567"/>
            <a:ext cx="960120" cy="2337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Internamiento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360" y="2935224"/>
            <a:ext cx="7498079" cy="475488"/>
          </a:xfrm>
          <a:prstGeom prst="rect">
            <a:avLst/>
          </a:prstGeom>
          <a:solidFill>
            <a:srgbClr val="F8F9FB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TextBox 18"/>
          <p:cNvSpPr txBox="1"/>
          <p:nvPr/>
        </p:nvSpPr>
        <p:spPr>
          <a:xfrm>
            <a:off x="777240" y="3008376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Exceso de cantidades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95160" y="3008376"/>
            <a:ext cx="914400" cy="310896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7013448" y="3026664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Incautación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4360" y="3502152"/>
            <a:ext cx="7498079" cy="475488"/>
          </a:xfrm>
          <a:prstGeom prst="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3" name="TextBox 22"/>
          <p:cNvSpPr txBox="1"/>
          <p:nvPr/>
        </p:nvSpPr>
        <p:spPr>
          <a:xfrm>
            <a:off x="777240" y="3575304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Ingreso/salida irregular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995160" y="3575304"/>
            <a:ext cx="914400" cy="310896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5" name="TextBox 24"/>
          <p:cNvSpPr txBox="1"/>
          <p:nvPr/>
        </p:nvSpPr>
        <p:spPr>
          <a:xfrm>
            <a:off x="7013448" y="3593592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Incautación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4360" y="4069080"/>
            <a:ext cx="7498079" cy="475488"/>
          </a:xfrm>
          <a:prstGeom prst="rect">
            <a:avLst/>
          </a:prstGeom>
          <a:solidFill>
            <a:srgbClr val="F8F9FB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777240" y="4142232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Incumplimiento de ruta fiscal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995160" y="4142232"/>
            <a:ext cx="914400" cy="310896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9" name="TextBox 28"/>
          <p:cNvSpPr txBox="1"/>
          <p:nvPr/>
        </p:nvSpPr>
        <p:spPr>
          <a:xfrm>
            <a:off x="6967728" y="4110064"/>
            <a:ext cx="987552" cy="3752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Internamiento / incautación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4360" y="4636008"/>
            <a:ext cx="7498079" cy="475488"/>
          </a:xfrm>
          <a:prstGeom prst="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1" name="TextBox 30"/>
          <p:cNvSpPr txBox="1"/>
          <p:nvPr/>
        </p:nvSpPr>
        <p:spPr>
          <a:xfrm>
            <a:off x="777240" y="4709160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Falta de GRE u otro documento válido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995160" y="4709160"/>
            <a:ext cx="914400" cy="310896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3" name="TextBox 32"/>
          <p:cNvSpPr txBox="1"/>
          <p:nvPr/>
        </p:nvSpPr>
        <p:spPr>
          <a:xfrm>
            <a:off x="7013448" y="4727448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Incautación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94360" y="5202936"/>
            <a:ext cx="7498079" cy="475488"/>
          </a:xfrm>
          <a:prstGeom prst="rect">
            <a:avLst/>
          </a:prstGeom>
          <a:solidFill>
            <a:srgbClr val="F8F9FB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5" name="TextBox 34"/>
          <p:cNvSpPr txBox="1"/>
          <p:nvPr/>
        </p:nvSpPr>
        <p:spPr>
          <a:xfrm>
            <a:off x="777240" y="5276088"/>
            <a:ext cx="63093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Obstrucción al control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995160" y="5276088"/>
            <a:ext cx="914400" cy="310896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7" name="TextBox 36"/>
          <p:cNvSpPr txBox="1"/>
          <p:nvPr/>
        </p:nvSpPr>
        <p:spPr>
          <a:xfrm>
            <a:off x="7013448" y="5294375"/>
            <a:ext cx="877824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919" b="1" noProof="1">
                <a:solidFill>
                  <a:srgbClr val="FFFFFF"/>
                </a:solidFill>
                <a:latin typeface="Aptos"/>
              </a:rPr>
              <a:t>Incautación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366760" y="1234440"/>
            <a:ext cx="3246120" cy="4526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9" name="Rounded Rectangle 38"/>
          <p:cNvSpPr/>
          <p:nvPr/>
        </p:nvSpPr>
        <p:spPr>
          <a:xfrm>
            <a:off x="8366760" y="1234440"/>
            <a:ext cx="324612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0" name="Rectangle 39"/>
          <p:cNvSpPr/>
          <p:nvPr/>
        </p:nvSpPr>
        <p:spPr>
          <a:xfrm>
            <a:off x="8366760" y="1709928"/>
            <a:ext cx="324612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1" name="TextBox 40"/>
          <p:cNvSpPr txBox="1"/>
          <p:nvPr/>
        </p:nvSpPr>
        <p:spPr>
          <a:xfrm>
            <a:off x="848563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!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78824" y="1325880"/>
            <a:ext cx="26060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OTRAS MEDIDAS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31352" y="1965960"/>
            <a:ext cx="2916936" cy="3685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• Suspensión de la inscripción.
• Levantamiento al subsanar causales.
• Baja o cancelación cuando corresponda.
• Inmovilización en los supuestos previstos.
• Cancelación de autorizaciones en los casos establecidos.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11. Checklist operativo antes de realizar una operación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Verificación previa recomendada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34440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234440"/>
            <a:ext cx="347472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709928"/>
            <a:ext cx="347472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" y="1325880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USUARIO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1965960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¿Está inscrito y habilitado?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43400" y="1234440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4343400" y="1234440"/>
            <a:ext cx="347472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4343400" y="1709928"/>
            <a:ext cx="347472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446227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55464" y="1325880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ACTIVIDAD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07992" y="1965960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¿La actividad está registrada?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83880" y="1234440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8183880" y="1234440"/>
            <a:ext cx="347472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8183880" y="1709928"/>
            <a:ext cx="347472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830275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95944" y="1325880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INSUMO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48472" y="1965960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¿Está registrado y autorizado?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2606040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5" name="Rounded Rectangle 24"/>
          <p:cNvSpPr/>
          <p:nvPr/>
        </p:nvSpPr>
        <p:spPr>
          <a:xfrm>
            <a:off x="502920" y="2606040"/>
            <a:ext cx="347472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6" name="Rectangle 25"/>
          <p:cNvSpPr/>
          <p:nvPr/>
        </p:nvSpPr>
        <p:spPr>
          <a:xfrm>
            <a:off x="502920" y="3081528"/>
            <a:ext cx="347472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621792" y="27157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14984" y="2697480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CANTIDAD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" y="3337560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¿Coincide con los límites/saldos del Registro?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343400" y="2606040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1" name="Rounded Rectangle 30"/>
          <p:cNvSpPr/>
          <p:nvPr/>
        </p:nvSpPr>
        <p:spPr>
          <a:xfrm>
            <a:off x="4343400" y="2606040"/>
            <a:ext cx="347472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2" name="Rectangle 31"/>
          <p:cNvSpPr/>
          <p:nvPr/>
        </p:nvSpPr>
        <p:spPr>
          <a:xfrm>
            <a:off x="4343400" y="3081528"/>
            <a:ext cx="347472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3" name="TextBox 32"/>
          <p:cNvSpPr txBox="1"/>
          <p:nvPr/>
        </p:nvSpPr>
        <p:spPr>
          <a:xfrm>
            <a:off x="4462272" y="27157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55464" y="2697480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ESTABLECIMIENTO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07992" y="3337560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¿Corresponde al establecimiento registrado?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183880" y="2606040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7" name="Rounded Rectangle 36"/>
          <p:cNvSpPr/>
          <p:nvPr/>
        </p:nvSpPr>
        <p:spPr>
          <a:xfrm>
            <a:off x="8183880" y="2606040"/>
            <a:ext cx="347472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8" name="Rectangle 37"/>
          <p:cNvSpPr/>
          <p:nvPr/>
        </p:nvSpPr>
        <p:spPr>
          <a:xfrm>
            <a:off x="8183880" y="3081528"/>
            <a:ext cx="347472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9" name="TextBox 38"/>
          <p:cNvSpPr txBox="1"/>
          <p:nvPr/>
        </p:nvSpPr>
        <p:spPr>
          <a:xfrm>
            <a:off x="8302752" y="27157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95944" y="2697480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VEHÍCULO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348472" y="3337560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¿Está inscrito/autorizado?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02920" y="3977639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3" name="Rounded Rectangle 42"/>
          <p:cNvSpPr/>
          <p:nvPr/>
        </p:nvSpPr>
        <p:spPr>
          <a:xfrm>
            <a:off x="502920" y="3977639"/>
            <a:ext cx="347472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4" name="Rectangle 43"/>
          <p:cNvSpPr/>
          <p:nvPr/>
        </p:nvSpPr>
        <p:spPr>
          <a:xfrm>
            <a:off x="502920" y="4453127"/>
            <a:ext cx="347472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5" name="TextBox 44"/>
          <p:cNvSpPr txBox="1"/>
          <p:nvPr/>
        </p:nvSpPr>
        <p:spPr>
          <a:xfrm>
            <a:off x="621792" y="40873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14984" y="4069079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DOCUMENTO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1792" y="4608576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¿Cuenta con GRE u otro sustento válido cuando corresponda?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343400" y="3977639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9" name="Rounded Rectangle 48"/>
          <p:cNvSpPr/>
          <p:nvPr/>
        </p:nvSpPr>
        <p:spPr>
          <a:xfrm>
            <a:off x="4343400" y="3977639"/>
            <a:ext cx="347472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0" name="Rectangle 49"/>
          <p:cNvSpPr/>
          <p:nvPr/>
        </p:nvSpPr>
        <p:spPr>
          <a:xfrm>
            <a:off x="4343400" y="4453127"/>
            <a:ext cx="347472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1" name="TextBox 50"/>
          <p:cNvSpPr txBox="1"/>
          <p:nvPr/>
        </p:nvSpPr>
        <p:spPr>
          <a:xfrm>
            <a:off x="4462272" y="40873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855464" y="4069079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RUTA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507992" y="4709159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¿Cumple la ruta fiscal aplicable?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183880" y="3977639"/>
            <a:ext cx="3474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5" name="Rounded Rectangle 54"/>
          <p:cNvSpPr/>
          <p:nvPr/>
        </p:nvSpPr>
        <p:spPr>
          <a:xfrm>
            <a:off x="8183880" y="3977639"/>
            <a:ext cx="347472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6" name="Rectangle 55"/>
          <p:cNvSpPr/>
          <p:nvPr/>
        </p:nvSpPr>
        <p:spPr>
          <a:xfrm>
            <a:off x="8183880" y="4453127"/>
            <a:ext cx="347472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7" name="TextBox 56"/>
          <p:cNvSpPr txBox="1"/>
          <p:nvPr/>
        </p:nvSpPr>
        <p:spPr>
          <a:xfrm>
            <a:off x="8302752" y="40873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9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695944" y="4069079"/>
            <a:ext cx="2834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INCIDENCIA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275320" y="4590286"/>
            <a:ext cx="3145536" cy="2560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¿Existe alguna incidencia que deba registrarse/comunicarse?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1520" y="5897880"/>
            <a:ext cx="10698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400" b="1" noProof="1">
                <a:solidFill>
                  <a:srgbClr val="BB2A68"/>
                </a:solidFill>
                <a:latin typeface="Aptos"/>
              </a:rPr>
              <a:t>Si una respuesta es “NO”, la operación debe detenerse o regularizarse antes de continuar.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12. Preguntas frecuentes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Respuestas rápidas para exposición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34440"/>
            <a:ext cx="5257800" cy="1261872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234440"/>
            <a:ext cx="525780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709928"/>
            <a:ext cx="525780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" y="132588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¿La inscripción es suficiente?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1965960"/>
            <a:ext cx="4928616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No. También existen obligaciones de actualización, trazabilidad, documentación, transporte, información y fiscalización.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26480" y="1234440"/>
            <a:ext cx="5257800" cy="1261872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6126480" y="1234440"/>
            <a:ext cx="525780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6126480" y="1709928"/>
            <a:ext cx="525780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624535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38544" y="132588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¿SUNAT puede revisar el vehículo?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1965960"/>
            <a:ext cx="4928616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Sí, dentro de sus facultades de fiscalización.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2743200"/>
            <a:ext cx="5257800" cy="1261872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502920" y="2743200"/>
            <a:ext cx="525780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502920" y="3218688"/>
            <a:ext cx="525780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621792" y="285292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14984" y="283464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¿Se puede cambiar de vehículo?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7512" y="3474720"/>
            <a:ext cx="4928616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Solo en los supuestos y condiciones previstos, utilizando unidades autorizadas y comunicando el cambio.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26480" y="2743200"/>
            <a:ext cx="5257800" cy="1261872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5" name="Rounded Rectangle 24"/>
          <p:cNvSpPr/>
          <p:nvPr/>
        </p:nvSpPr>
        <p:spPr>
          <a:xfrm>
            <a:off x="6126480" y="2743200"/>
            <a:ext cx="525780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6" name="Rectangle 25"/>
          <p:cNvSpPr/>
          <p:nvPr/>
        </p:nvSpPr>
        <p:spPr>
          <a:xfrm>
            <a:off x="6126480" y="3218688"/>
            <a:ext cx="525780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6245352" y="285292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38544" y="283464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¿Debe existir GRE?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91072" y="3474720"/>
            <a:ext cx="4928616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Cuando el traslado esté sujeto a esa obligación, debe existir la GRE u otro documento legalmente válido.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4251960"/>
            <a:ext cx="5257800" cy="1261872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1" name="Rounded Rectangle 30"/>
          <p:cNvSpPr/>
          <p:nvPr/>
        </p:nvSpPr>
        <p:spPr>
          <a:xfrm>
            <a:off x="502920" y="4251960"/>
            <a:ext cx="525780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2" name="Rectangle 31"/>
          <p:cNvSpPr/>
          <p:nvPr/>
        </p:nvSpPr>
        <p:spPr>
          <a:xfrm>
            <a:off x="502920" y="4727448"/>
            <a:ext cx="525780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3" name="TextBox 32"/>
          <p:cNvSpPr txBox="1"/>
          <p:nvPr/>
        </p:nvSpPr>
        <p:spPr>
          <a:xfrm>
            <a:off x="621792" y="436168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4984" y="434340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¿Qué ocurre con el exceso de cantidades?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7512" y="4983480"/>
            <a:ext cx="4928616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El Reglamento contempla incautación en los supuestos previstos.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26480" y="4251960"/>
            <a:ext cx="5257800" cy="1261872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7" name="Rounded Rectangle 36"/>
          <p:cNvSpPr/>
          <p:nvPr/>
        </p:nvSpPr>
        <p:spPr>
          <a:xfrm>
            <a:off x="6126480" y="4251960"/>
            <a:ext cx="525780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8" name="Rectangle 37"/>
          <p:cNvSpPr/>
          <p:nvPr/>
        </p:nvSpPr>
        <p:spPr>
          <a:xfrm>
            <a:off x="6126480" y="4727448"/>
            <a:ext cx="525780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9" name="TextBox 38"/>
          <p:cNvSpPr txBox="1"/>
          <p:nvPr/>
        </p:nvSpPr>
        <p:spPr>
          <a:xfrm>
            <a:off x="6245352" y="436168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38544" y="434340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¿Cuándo se comunica una operación inusual?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91072" y="4983480"/>
            <a:ext cx="4928616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80" b="0" noProof="1">
                <a:solidFill>
                  <a:srgbClr val="2D3341"/>
                </a:solidFill>
                <a:latin typeface="Aptos"/>
              </a:rPr>
              <a:t>El día hábil siguiente de haber tomado conocimiento.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01. Nueva estructura de la presentación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Organizada por el ciclo de cumplimiento, no solo por el orden del Word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280160"/>
            <a:ext cx="352044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755648"/>
            <a:ext cx="352044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396121"/>
            <a:ext cx="41148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1288" y="1383887"/>
            <a:ext cx="2734056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A. ¿Qué regula?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2011680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Objeto, finalidad y alcance.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8016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4233672" y="1280160"/>
            <a:ext cx="352044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4233672" y="1755648"/>
            <a:ext cx="352044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4352544" y="1402264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1411319"/>
            <a:ext cx="2734056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B. ¿Quién y cómo se registra?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98264" y="2011680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Inscripción, actualización y renovación.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964424" y="128016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7964424" y="1280160"/>
            <a:ext cx="352044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7964424" y="1755648"/>
            <a:ext cx="352044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8083296" y="1409836"/>
            <a:ext cx="41148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22792" y="1286893"/>
            <a:ext cx="2734056" cy="4985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C. ¿Cómo se controla la operación?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29016" y="2011680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Trazabilidad, incidencias y verificación.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274320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5" name="Rounded Rectangle 24"/>
          <p:cNvSpPr/>
          <p:nvPr/>
        </p:nvSpPr>
        <p:spPr>
          <a:xfrm>
            <a:off x="502920" y="2743200"/>
            <a:ext cx="352044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6" name="Rectangle 25"/>
          <p:cNvSpPr/>
          <p:nvPr/>
        </p:nvSpPr>
        <p:spPr>
          <a:xfrm>
            <a:off x="502920" y="3218688"/>
            <a:ext cx="352044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621792" y="2860732"/>
            <a:ext cx="41148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61288" y="2860643"/>
            <a:ext cx="2734056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D. ¿Cómo se traslada?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" y="3474720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GRE, transporte y rutas fiscales.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233672" y="274320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1" name="Rounded Rectangle 30"/>
          <p:cNvSpPr/>
          <p:nvPr/>
        </p:nvSpPr>
        <p:spPr>
          <a:xfrm>
            <a:off x="4233672" y="2743200"/>
            <a:ext cx="352044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2" name="Rectangle 31"/>
          <p:cNvSpPr/>
          <p:nvPr/>
        </p:nvSpPr>
        <p:spPr>
          <a:xfrm>
            <a:off x="4233672" y="3218688"/>
            <a:ext cx="352044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3" name="TextBox 32"/>
          <p:cNvSpPr txBox="1"/>
          <p:nvPr/>
        </p:nvSpPr>
        <p:spPr>
          <a:xfrm>
            <a:off x="4352544" y="2866018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92040" y="2777365"/>
            <a:ext cx="2734056" cy="4985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E. ¿Qué pasa en comercio exterior?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98264" y="3474720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Autorizaciones y controles.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964424" y="274320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7" name="Rounded Rectangle 36"/>
          <p:cNvSpPr/>
          <p:nvPr/>
        </p:nvSpPr>
        <p:spPr>
          <a:xfrm>
            <a:off x="7964424" y="2743200"/>
            <a:ext cx="352044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8" name="Rectangle 37"/>
          <p:cNvSpPr/>
          <p:nvPr/>
        </p:nvSpPr>
        <p:spPr>
          <a:xfrm>
            <a:off x="7964424" y="3218688"/>
            <a:ext cx="352044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9" name="TextBox 38"/>
          <p:cNvSpPr txBox="1"/>
          <p:nvPr/>
        </p:nvSpPr>
        <p:spPr>
          <a:xfrm>
            <a:off x="8083296" y="2874448"/>
            <a:ext cx="41148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22792" y="2834640"/>
            <a:ext cx="2734056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F. ¿Cómo fiscaliza SUNAT?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29016" y="3474720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Facultades y medidas.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359152" y="420624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3" name="Rounded Rectangle 42"/>
          <p:cNvSpPr/>
          <p:nvPr/>
        </p:nvSpPr>
        <p:spPr>
          <a:xfrm>
            <a:off x="2359152" y="4206240"/>
            <a:ext cx="352044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4" name="Rectangle 43"/>
          <p:cNvSpPr/>
          <p:nvPr/>
        </p:nvSpPr>
        <p:spPr>
          <a:xfrm>
            <a:off x="2359152" y="4681727"/>
            <a:ext cx="352044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5" name="TextBox 44"/>
          <p:cNvSpPr txBox="1"/>
          <p:nvPr/>
        </p:nvSpPr>
        <p:spPr>
          <a:xfrm>
            <a:off x="2478024" y="4323772"/>
            <a:ext cx="45720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145536" y="4203829"/>
            <a:ext cx="2606040" cy="4985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G. ¿Qué incumplimientos existen?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23744" y="4937759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Infracciones y consecuencias.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089904" y="4206240"/>
            <a:ext cx="35204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9" name="Rounded Rectangle 48"/>
          <p:cNvSpPr/>
          <p:nvPr/>
        </p:nvSpPr>
        <p:spPr>
          <a:xfrm>
            <a:off x="6089904" y="4206240"/>
            <a:ext cx="352044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0" name="Rectangle 49"/>
          <p:cNvSpPr/>
          <p:nvPr/>
        </p:nvSpPr>
        <p:spPr>
          <a:xfrm>
            <a:off x="6089904" y="4681727"/>
            <a:ext cx="352044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51" name="TextBox 50"/>
          <p:cNvSpPr txBox="1"/>
          <p:nvPr/>
        </p:nvSpPr>
        <p:spPr>
          <a:xfrm>
            <a:off x="6208776" y="4360347"/>
            <a:ext cx="539496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08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48272" y="4323682"/>
            <a:ext cx="2734056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H. ¿Qué debe hacer el usuario?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54496" y="4937759"/>
            <a:ext cx="3191256" cy="393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150" b="0" noProof="1">
                <a:solidFill>
                  <a:srgbClr val="2D3341"/>
                </a:solidFill>
                <a:latin typeface="Aptos"/>
              </a:rPr>
              <a:t>Checklist y preguntas frecuentes.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02. ¿Qué regula el D.S. N.° 117-2026-EF?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Punto de partida del régimen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34440"/>
            <a:ext cx="34747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234440"/>
            <a:ext cx="347472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709928"/>
            <a:ext cx="347472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1" y="1379404"/>
            <a:ext cx="448055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7" y="1361027"/>
            <a:ext cx="2779776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OBJETIVO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1965960"/>
            <a:ext cx="3145536" cy="3639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Reglamentar la Ley N.° 32412 y establecer reglas para el registro, control y fiscalización de insumos químicos comprendidos en el régimen.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61688" y="1234440"/>
            <a:ext cx="34747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4361688" y="1234440"/>
            <a:ext cx="347472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4361688" y="1709928"/>
            <a:ext cx="347472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4480559" y="1351972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01768" y="1325880"/>
            <a:ext cx="2706623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FINALIDAD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79" y="1965960"/>
            <a:ext cx="3145536" cy="3639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Prevenir el desvío de insumos hacia actividades de minería ilegal y fortalecer la trazabilidad de las operaciones.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0456" y="1234440"/>
            <a:ext cx="34747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8220456" y="1234440"/>
            <a:ext cx="347472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8220456" y="1709928"/>
            <a:ext cx="347472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8339328" y="1344168"/>
            <a:ext cx="42976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60" y="1319879"/>
            <a:ext cx="2514599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ACTOR CLAVE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85048" y="1965960"/>
            <a:ext cx="3145536" cy="36393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SUNAT ejerce las acciones de control y fiscalización dentro de las competencias otorgadas por la Ley y el Reglamento.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925312"/>
            <a:ext cx="10698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400" b="1" noProof="1">
                <a:solidFill>
                  <a:srgbClr val="19274C"/>
                </a:solidFill>
                <a:latin typeface="Aptos"/>
              </a:rPr>
              <a:t>Idea central: el régimen conecta registro + operación + traslado + documentación + fiscalización.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03. Registro: ciclo de vida de la inscripción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De la solicitud al mantenimiento de la condición habilitante</a:t>
            </a:r>
          </a:p>
        </p:txBody>
      </p:sp>
      <p:sp>
        <p:nvSpPr>
          <p:cNvPr id="6" name="Oval 5"/>
          <p:cNvSpPr/>
          <p:nvPr/>
        </p:nvSpPr>
        <p:spPr>
          <a:xfrm>
            <a:off x="594360" y="1463040"/>
            <a:ext cx="685800" cy="685800"/>
          </a:xfrm>
          <a:prstGeom prst="ellipse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TextBox 6"/>
          <p:cNvSpPr txBox="1"/>
          <p:nvPr/>
        </p:nvSpPr>
        <p:spPr>
          <a:xfrm>
            <a:off x="594360" y="1581912"/>
            <a:ext cx="685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500" b="1" noProof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2331720"/>
            <a:ext cx="1508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250" b="1" noProof="1">
                <a:solidFill>
                  <a:srgbClr val="BB2A68"/>
                </a:solidFill>
                <a:latin typeface="Aptos"/>
              </a:rPr>
              <a:t>SOLICITAR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" y="2788920"/>
            <a:ext cx="178308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120" b="0" noProof="1">
                <a:solidFill>
                  <a:srgbClr val="2D3341"/>
                </a:solidFill>
                <a:latin typeface="Aptos"/>
              </a:rPr>
              <a:t>RUC, Clave SOL, solicitud y documentación exigible.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1435608" y="1664208"/>
            <a:ext cx="1051560" cy="256032"/>
          </a:xfrm>
          <a:prstGeom prst="rightArrow">
            <a:avLst/>
          </a:prstGeom>
          <a:solidFill>
            <a:srgbClr val="DC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1" name="Oval 10"/>
          <p:cNvSpPr/>
          <p:nvPr/>
        </p:nvSpPr>
        <p:spPr>
          <a:xfrm>
            <a:off x="2907791" y="1463040"/>
            <a:ext cx="685800" cy="685800"/>
          </a:xfrm>
          <a:prstGeom prst="ellipse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TextBox 11"/>
          <p:cNvSpPr txBox="1"/>
          <p:nvPr/>
        </p:nvSpPr>
        <p:spPr>
          <a:xfrm>
            <a:off x="2907791" y="1581912"/>
            <a:ext cx="685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500" b="1" noProof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6311" y="2331720"/>
            <a:ext cx="1508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250" b="1" noProof="1">
                <a:solidFill>
                  <a:srgbClr val="236FB6"/>
                </a:solidFill>
                <a:latin typeface="Aptos"/>
              </a:rPr>
              <a:t>RESOLVER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40863" y="2788920"/>
            <a:ext cx="178308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120" b="0" noProof="1">
                <a:solidFill>
                  <a:srgbClr val="2D3341"/>
                </a:solidFill>
                <a:latin typeface="Aptos"/>
              </a:rPr>
              <a:t>SUNAT: hasta 30 días hábiles.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749039" y="1664208"/>
            <a:ext cx="1051560" cy="256032"/>
          </a:xfrm>
          <a:prstGeom prst="rightArrow">
            <a:avLst/>
          </a:prstGeom>
          <a:solidFill>
            <a:srgbClr val="DC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6" name="Oval 15"/>
          <p:cNvSpPr/>
          <p:nvPr/>
        </p:nvSpPr>
        <p:spPr>
          <a:xfrm>
            <a:off x="5221224" y="1463040"/>
            <a:ext cx="685800" cy="685800"/>
          </a:xfrm>
          <a:prstGeom prst="ellipse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7" name="TextBox 16"/>
          <p:cNvSpPr txBox="1"/>
          <p:nvPr/>
        </p:nvSpPr>
        <p:spPr>
          <a:xfrm>
            <a:off x="5221224" y="1581912"/>
            <a:ext cx="685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500" b="1" noProof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9744" y="2331720"/>
            <a:ext cx="1508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250" b="1" noProof="1">
                <a:solidFill>
                  <a:srgbClr val="19274C"/>
                </a:solidFill>
                <a:latin typeface="Aptos"/>
              </a:rPr>
              <a:t>MANTENER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4296" y="2788920"/>
            <a:ext cx="178308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120" b="0" noProof="1">
                <a:solidFill>
                  <a:srgbClr val="2D3341"/>
                </a:solidFill>
                <a:latin typeface="Aptos"/>
              </a:rPr>
              <a:t>Actualizar información y comunicar cambios cuando corresponda.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062472" y="1664208"/>
            <a:ext cx="1051560" cy="256032"/>
          </a:xfrm>
          <a:prstGeom prst="rightArrow">
            <a:avLst/>
          </a:prstGeom>
          <a:solidFill>
            <a:srgbClr val="DC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Oval 20"/>
          <p:cNvSpPr/>
          <p:nvPr/>
        </p:nvSpPr>
        <p:spPr>
          <a:xfrm>
            <a:off x="7534656" y="1463040"/>
            <a:ext cx="685800" cy="685800"/>
          </a:xfrm>
          <a:prstGeom prst="ellipse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2" name="TextBox 21"/>
          <p:cNvSpPr txBox="1"/>
          <p:nvPr/>
        </p:nvSpPr>
        <p:spPr>
          <a:xfrm>
            <a:off x="7534656" y="1581912"/>
            <a:ext cx="685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500" b="1" noProof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3176" y="2331720"/>
            <a:ext cx="1508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250" b="1" noProof="1">
                <a:solidFill>
                  <a:srgbClr val="236FB6"/>
                </a:solidFill>
                <a:latin typeface="Aptos"/>
              </a:rPr>
              <a:t>RENOVAR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728" y="2788920"/>
            <a:ext cx="178308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120" b="0" noProof="1">
                <a:solidFill>
                  <a:srgbClr val="2D3341"/>
                </a:solidFill>
                <a:latin typeface="Aptos"/>
              </a:rPr>
              <a:t>Gestionar la renovación con la anticipación prevista.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8375904" y="1664208"/>
            <a:ext cx="1051560" cy="256032"/>
          </a:xfrm>
          <a:prstGeom prst="rightArrow">
            <a:avLst/>
          </a:prstGeom>
          <a:solidFill>
            <a:srgbClr val="DCE0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6" name="Oval 25"/>
          <p:cNvSpPr/>
          <p:nvPr/>
        </p:nvSpPr>
        <p:spPr>
          <a:xfrm>
            <a:off x="9848088" y="1463040"/>
            <a:ext cx="685800" cy="685800"/>
          </a:xfrm>
          <a:prstGeom prst="ellipse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9848088" y="1581912"/>
            <a:ext cx="685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500" b="1" noProof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36608" y="2331720"/>
            <a:ext cx="1508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250" b="1" noProof="1">
                <a:solidFill>
                  <a:srgbClr val="BB2A68"/>
                </a:solidFill>
                <a:latin typeface="Aptos"/>
              </a:rPr>
              <a:t>SUSPENDER / LEVANTAR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81160" y="2788920"/>
            <a:ext cx="178308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120" b="0" noProof="1">
                <a:solidFill>
                  <a:srgbClr val="2D3341"/>
                </a:solidFill>
                <a:latin typeface="Aptos"/>
              </a:rPr>
              <a:t>La suspensión impide operar normalmente; el levantamiento procede al subsanar causales.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" y="4846320"/>
            <a:ext cx="107899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350" b="1" noProof="1">
                <a:solidFill>
                  <a:srgbClr val="19274C"/>
                </a:solidFill>
                <a:latin typeface="Aptos"/>
              </a:rPr>
              <a:t>Plazos destacados: 30 días hábiles para resolver; determinados cambios se comunican dentro de 5 días hábiles.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04. Trazabilidad: controlar la operación de punta a punta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La información debe ser coherente con los movimientos reales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2331720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233172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801368"/>
            <a:ext cx="233172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435607"/>
            <a:ext cx="420624" cy="28489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6424" y="1425035"/>
            <a:ext cx="1600199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ADQUISICIÓN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2057400"/>
            <a:ext cx="2002536" cy="2679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Cantidad y características del insumo.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90088" y="1325880"/>
            <a:ext cx="2331720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2990088" y="1325880"/>
            <a:ext cx="233172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2990088" y="1801368"/>
            <a:ext cx="233172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3108960" y="1461699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02152" y="1421178"/>
            <a:ext cx="1691639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ALMACENAMIENTO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54680" y="2057400"/>
            <a:ext cx="2002536" cy="2679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Recepción, guarda, custodia y saldos.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77256" y="1325880"/>
            <a:ext cx="2331720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5477256" y="1325880"/>
            <a:ext cx="233172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5477256" y="1801368"/>
            <a:ext cx="233172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5596128" y="1435607"/>
            <a:ext cx="393192" cy="28489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320" y="1417320"/>
            <a:ext cx="1691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USO / OPERACIÓN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41848" y="2057400"/>
            <a:ext cx="2002536" cy="2679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Actividad, cantidades y destino.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964424" y="1325880"/>
            <a:ext cx="2331720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5" name="Rounded Rectangle 24"/>
          <p:cNvSpPr/>
          <p:nvPr/>
        </p:nvSpPr>
        <p:spPr>
          <a:xfrm>
            <a:off x="7964424" y="1325880"/>
            <a:ext cx="233172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6" name="Rectangle 25"/>
          <p:cNvSpPr/>
          <p:nvPr/>
        </p:nvSpPr>
        <p:spPr>
          <a:xfrm>
            <a:off x="7964424" y="1801368"/>
            <a:ext cx="233172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8083296" y="1448652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76488" y="1417320"/>
            <a:ext cx="1691639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TRANSPORTE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129016" y="2057400"/>
            <a:ext cx="2002536" cy="26791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Vehículo, conductor, documento y ruta.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451592" y="1325880"/>
            <a:ext cx="1399032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1" name="Rounded Rectangle 30"/>
          <p:cNvSpPr/>
          <p:nvPr/>
        </p:nvSpPr>
        <p:spPr>
          <a:xfrm>
            <a:off x="10451592" y="1325880"/>
            <a:ext cx="1399032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2" name="Rectangle 31"/>
          <p:cNvSpPr/>
          <p:nvPr/>
        </p:nvSpPr>
        <p:spPr>
          <a:xfrm>
            <a:off x="10451592" y="1801368"/>
            <a:ext cx="1399032" cy="146304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3" name="TextBox 32"/>
          <p:cNvSpPr txBox="1"/>
          <p:nvPr/>
        </p:nvSpPr>
        <p:spPr>
          <a:xfrm>
            <a:off x="10570464" y="1470843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36224" y="1452376"/>
            <a:ext cx="740664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SALDO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616184" y="2057400"/>
            <a:ext cx="1060704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00" b="0" noProof="1">
                <a:solidFill>
                  <a:srgbClr val="2D3341"/>
                </a:solidFill>
                <a:latin typeface="Aptos"/>
              </a:rPr>
              <a:t>Consistencia final.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5257800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500" b="1" noProof="1">
                <a:solidFill>
                  <a:srgbClr val="19274C"/>
                </a:solidFill>
                <a:latin typeface="Aptos"/>
              </a:rPr>
              <a:t>Adquirido + almacenado + utilizado + transportado + saldos + incidencias = coherencia de la operación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05. Incidencias y operaciones inusuales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Qué debe vigilar y comunicar el usuario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34440"/>
            <a:ext cx="525780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234440"/>
            <a:ext cx="525780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709928"/>
            <a:ext cx="525780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" y="1325880"/>
            <a:ext cx="46177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INCIDENCIAS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1965960"/>
            <a:ext cx="4928616" cy="35021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• Pérdidas
• Robos
• Derrames
• Excedentes
• Desmedros
Deben registrarse y comunicarse según los mecanismos y plazos aplicables. SUNAT puede contrastarlas con inventarios y registros.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89320" y="1234440"/>
            <a:ext cx="56692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5989320" y="1234440"/>
            <a:ext cx="566928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5989320" y="1709928"/>
            <a:ext cx="566928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6108192" y="1344168"/>
            <a:ext cx="32918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01383" y="1325880"/>
            <a:ext cx="50292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OPERACIONES INUSUALES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53912" y="1965960"/>
            <a:ext cx="5340096" cy="35021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• Identificar el hecho.
• Identificar presuntos responsables.
• Reunir evidencia disponible.
• Comunicar a SUNAT el día hábil siguiente de haber tomado conocimiento.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806440"/>
            <a:ext cx="107899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400" b="1" noProof="1">
                <a:solidFill>
                  <a:srgbClr val="19274C"/>
                </a:solidFill>
                <a:latin typeface="Aptos"/>
              </a:rPr>
              <a:t>Control preventivo: una incidencia no debe romper la trazabilidad; debe quedar registrada, sustentada y comunicada.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06. Traslado: Guía de Remisión + transporte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La documentación debe acompañar la trazabilidad física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188720"/>
            <a:ext cx="365760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496824" y="1188720"/>
            <a:ext cx="3663695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664208"/>
            <a:ext cx="365760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333684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" y="1280160"/>
            <a:ext cx="30175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ANTES DEL TRASLADO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1920240"/>
            <a:ext cx="3328416" cy="3730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• Usuario habilitado.
• Insumos y cantidades coherentes con el Registro.
• Vehículo registrado/autorizado.
• Documentación exigible.
• Ruta fiscal, cuando corresponda.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70248" y="1188720"/>
            <a:ext cx="365760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4270248" y="1188720"/>
            <a:ext cx="365760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4270248" y="1664208"/>
            <a:ext cx="365760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4389120" y="1306252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82312" y="1280160"/>
            <a:ext cx="301752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DURANTE EL TRASLADO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1920240"/>
            <a:ext cx="3328416" cy="3730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• Transportista y responsables colaboran con el control.
• SUNAT puede verificar vehículo, documentos e insumos.
• Cambios excepcionales de vehículo/conductor deben sujetarse al procedimiento.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37575" y="1188720"/>
            <a:ext cx="3639312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8037575" y="1188720"/>
            <a:ext cx="3639312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8037575" y="1664208"/>
            <a:ext cx="3639312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8156448" y="1287965"/>
            <a:ext cx="45720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49640" y="1280160"/>
            <a:ext cx="2999232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PUNTO CRÍTICO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02167" y="1920240"/>
            <a:ext cx="3310128" cy="37307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250" b="0" noProof="1">
                <a:solidFill>
                  <a:srgbClr val="2D3341"/>
                </a:solidFill>
                <a:latin typeface="Aptos"/>
              </a:rPr>
              <a:t>El Anexo contempla como infracción transportar o remitir insumos fiscalizados sin GRE u otro documento válido que sustente el traslado.
La GRE debe analizarse junto con las normas específicas de SUNAT sobre emisión electrónica.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07. Rutas fiscales y control del transporte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Dónde puede intervenir SUNAT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325880"/>
            <a:ext cx="1828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800" b="1" noProof="1">
                <a:solidFill>
                  <a:srgbClr val="FFFFFF"/>
                </a:solidFill>
                <a:latin typeface="Aptos"/>
              </a:rPr>
              <a:t>CONTROL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234440"/>
            <a:ext cx="2011680" cy="4297680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TextBox 7"/>
          <p:cNvSpPr txBox="1"/>
          <p:nvPr/>
        </p:nvSpPr>
        <p:spPr>
          <a:xfrm>
            <a:off x="594360" y="1417320"/>
            <a:ext cx="1828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800" b="1" noProof="1">
                <a:solidFill>
                  <a:srgbClr val="FFFFFF"/>
                </a:solidFill>
                <a:latin typeface="Aptos"/>
              </a:rPr>
              <a:t>CONTROL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103120"/>
            <a:ext cx="1645920" cy="2834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500" b="1" noProof="1">
                <a:solidFill>
                  <a:srgbClr val="FFFFFF"/>
                </a:solidFill>
                <a:latin typeface="Aptos"/>
              </a:rPr>
              <a:t>Establecimiento
Vehículo
Documentación
Insumos
Ruta fiscal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0360" y="1234440"/>
            <a:ext cx="3840480" cy="42976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1" name="Rounded Rectangle 10"/>
          <p:cNvSpPr/>
          <p:nvPr/>
        </p:nvSpPr>
        <p:spPr>
          <a:xfrm>
            <a:off x="2880360" y="1234440"/>
            <a:ext cx="384048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Rectangle 11"/>
          <p:cNvSpPr/>
          <p:nvPr/>
        </p:nvSpPr>
        <p:spPr>
          <a:xfrm>
            <a:off x="2880360" y="1709928"/>
            <a:ext cx="384048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TextBox 12"/>
          <p:cNvSpPr txBox="1"/>
          <p:nvPr/>
        </p:nvSpPr>
        <p:spPr>
          <a:xfrm>
            <a:off x="2999232" y="1351972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92424" y="1325880"/>
            <a:ext cx="32004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FACULTAD DE CONTROL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4952" y="1965960"/>
            <a:ext cx="3511296" cy="34564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500" b="0" noProof="1">
                <a:solidFill>
                  <a:srgbClr val="2D3341"/>
                </a:solidFill>
                <a:latin typeface="Aptos"/>
              </a:rPr>
              <a:t>SUNAT puede efectuar controles en cualquier parte del territorio nacional y sobre cualquier medio de transporte.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903720" y="1234440"/>
            <a:ext cx="4754880" cy="429768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7" name="Rounded Rectangle 16"/>
          <p:cNvSpPr/>
          <p:nvPr/>
        </p:nvSpPr>
        <p:spPr>
          <a:xfrm>
            <a:off x="6903720" y="1234440"/>
            <a:ext cx="475488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8" name="Rectangle 17"/>
          <p:cNvSpPr/>
          <p:nvPr/>
        </p:nvSpPr>
        <p:spPr>
          <a:xfrm>
            <a:off x="6903720" y="1709928"/>
            <a:ext cx="475488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TextBox 18"/>
          <p:cNvSpPr txBox="1"/>
          <p:nvPr/>
        </p:nvSpPr>
        <p:spPr>
          <a:xfrm>
            <a:off x="7022591" y="1370260"/>
            <a:ext cx="393191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15783" y="1325880"/>
            <a:ext cx="41148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RIESGOS OPERATIVOS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68312" y="1965960"/>
            <a:ext cx="4425696" cy="34564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• Vehículo no registrado → internamiento.
• Incumplimiento de ruta → internamiento/incautación según el caso.
• Falta de documentación → incautación.
• Obstrucción al control → incautación.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3" name="Rounded Rectangle 2"/>
          <p:cNvSpPr/>
          <p:nvPr/>
        </p:nvSpPr>
        <p:spPr>
          <a:xfrm>
            <a:off x="320040" y="228600"/>
            <a:ext cx="420624" cy="29260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" name="TextBox 3"/>
          <p:cNvSpPr txBox="1"/>
          <p:nvPr/>
        </p:nvSpPr>
        <p:spPr>
          <a:xfrm>
            <a:off x="868680" y="137160"/>
            <a:ext cx="10881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noProof="1">
                <a:solidFill>
                  <a:srgbClr val="FFFFFF"/>
                </a:solidFill>
                <a:latin typeface="Aptos"/>
              </a:rPr>
              <a:t>08. Comercio internacional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585216"/>
            <a:ext cx="1078992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050" b="0" noProof="1">
                <a:solidFill>
                  <a:srgbClr val="DCE1ED"/>
                </a:solidFill>
                <a:latin typeface="Aptos"/>
              </a:rPr>
              <a:t>Ingreso y salida de insumos químicos fiscalizados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280160"/>
            <a:ext cx="260604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" name="Rounded Rectangle 6"/>
          <p:cNvSpPr/>
          <p:nvPr/>
        </p:nvSpPr>
        <p:spPr>
          <a:xfrm>
            <a:off x="502920" y="1280160"/>
            <a:ext cx="260604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" name="Rectangle 7"/>
          <p:cNvSpPr/>
          <p:nvPr/>
        </p:nvSpPr>
        <p:spPr>
          <a:xfrm>
            <a:off x="502920" y="1755648"/>
            <a:ext cx="260604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9" name="TextBox 8"/>
          <p:cNvSpPr txBox="1"/>
          <p:nvPr/>
        </p:nvSpPr>
        <p:spPr>
          <a:xfrm>
            <a:off x="621792" y="1383977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" y="1397603"/>
            <a:ext cx="1965960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 INSCRIPCIÓN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2011680"/>
            <a:ext cx="227685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Debe existir inscripción vigente y registro de insumos y actividades correspondientes.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6120" y="1280160"/>
            <a:ext cx="260604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Rounded Rectangle 12"/>
          <p:cNvSpPr/>
          <p:nvPr/>
        </p:nvSpPr>
        <p:spPr>
          <a:xfrm>
            <a:off x="3246120" y="1280160"/>
            <a:ext cx="2606040" cy="566928"/>
          </a:xfrm>
          <a:prstGeom prst="round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Rectangle 13"/>
          <p:cNvSpPr/>
          <p:nvPr/>
        </p:nvSpPr>
        <p:spPr>
          <a:xfrm>
            <a:off x="3246120" y="1755648"/>
            <a:ext cx="2606040" cy="109728"/>
          </a:xfrm>
          <a:prstGeom prst="rect">
            <a:avLst/>
          </a:prstGeom>
          <a:solidFill>
            <a:srgbClr val="BB2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TextBox 14"/>
          <p:cNvSpPr txBox="1"/>
          <p:nvPr/>
        </p:nvSpPr>
        <p:spPr>
          <a:xfrm>
            <a:off x="3364991" y="1397692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8183" y="1397603"/>
            <a:ext cx="1965960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AUTORIZACIÓN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10712" y="2011680"/>
            <a:ext cx="227685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En los supuestos previstos, el ingreso/salida requiere autorización única e intransferible.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89320" y="1280160"/>
            <a:ext cx="260604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9" name="Rounded Rectangle 18"/>
          <p:cNvSpPr/>
          <p:nvPr/>
        </p:nvSpPr>
        <p:spPr>
          <a:xfrm>
            <a:off x="5989320" y="1280160"/>
            <a:ext cx="2606040" cy="566928"/>
          </a:xfrm>
          <a:prstGeom prst="round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0" name="Rectangle 19"/>
          <p:cNvSpPr/>
          <p:nvPr/>
        </p:nvSpPr>
        <p:spPr>
          <a:xfrm>
            <a:off x="5989320" y="1755648"/>
            <a:ext cx="2606040" cy="109728"/>
          </a:xfrm>
          <a:prstGeom prst="rect">
            <a:avLst/>
          </a:prstGeom>
          <a:solidFill>
            <a:srgbClr val="192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1" name="TextBox 20"/>
          <p:cNvSpPr txBox="1"/>
          <p:nvPr/>
        </p:nvSpPr>
        <p:spPr>
          <a:xfrm>
            <a:off x="6108191" y="1370261"/>
            <a:ext cx="393191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01383" y="1397603"/>
            <a:ext cx="1965960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TRÁMITE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53912" y="2011680"/>
            <a:ext cx="227685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300" b="0" noProof="1">
                <a:solidFill>
                  <a:srgbClr val="2D3341"/>
                </a:solidFill>
                <a:latin typeface="Aptos"/>
              </a:rPr>
              <a:t>La solicitud se gestiona mediante SUNAT Operaciones en Línea.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732520" y="1280160"/>
            <a:ext cx="292608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DCE0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5" name="Rounded Rectangle 24"/>
          <p:cNvSpPr/>
          <p:nvPr/>
        </p:nvSpPr>
        <p:spPr>
          <a:xfrm>
            <a:off x="8732520" y="1280160"/>
            <a:ext cx="2926080" cy="566928"/>
          </a:xfrm>
          <a:prstGeom prst="round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6" name="Rectangle 25"/>
          <p:cNvSpPr/>
          <p:nvPr/>
        </p:nvSpPr>
        <p:spPr>
          <a:xfrm>
            <a:off x="8732520" y="1755648"/>
            <a:ext cx="2926080" cy="109728"/>
          </a:xfrm>
          <a:prstGeom prst="rect">
            <a:avLst/>
          </a:prstGeom>
          <a:solidFill>
            <a:srgbClr val="236F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7" name="TextBox 26"/>
          <p:cNvSpPr txBox="1"/>
          <p:nvPr/>
        </p:nvSpPr>
        <p:spPr>
          <a:xfrm>
            <a:off x="8851392" y="1379405"/>
            <a:ext cx="393192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200" b="1" noProof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44584" y="1397603"/>
            <a:ext cx="2286000" cy="2954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320" b="1" noProof="1">
                <a:solidFill>
                  <a:srgbClr val="FFFFFF"/>
                </a:solidFill>
                <a:latin typeface="Aptos"/>
              </a:rPr>
              <a:t>CONDICIONES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97112" y="2011680"/>
            <a:ext cx="2596896" cy="35478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400" b="0" noProof="1">
                <a:solidFill>
                  <a:srgbClr val="2D3341"/>
                </a:solidFill>
                <a:latin typeface="Aptos"/>
              </a:rPr>
              <a:t>Vigencia: 60 días hábiles.
Tolerancia: hasta 2 % del peso total autorizado, según corresponda.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1480" y="6519672"/>
            <a:ext cx="6217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850" b="0" noProof="1">
                <a:solidFill>
                  <a:srgbClr val="69707D"/>
                </a:solidFill>
                <a:latin typeface="Aptos"/>
              </a:rPr>
              <a:t>D.S. N.° 117-2026-EF | Ley N.° 32412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01400" y="6473952"/>
            <a:ext cx="50292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lang="en-US" sz="900" b="1" noProof="1">
                <a:solidFill>
                  <a:srgbClr val="69707D"/>
                </a:solidFill>
                <a:latin typeface="Apto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1452</Words>
  <Application>Microsoft Office PowerPoint</Application>
  <PresentationFormat>Panorámica</PresentationFormat>
  <Paragraphs>231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Aptos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Perez Vitaliano Sonia Cecilia</cp:lastModifiedBy>
  <cp:revision>7</cp:revision>
  <dcterms:created xsi:type="dcterms:W3CDTF">2013-01-27T09:14:16Z</dcterms:created>
  <dcterms:modified xsi:type="dcterms:W3CDTF">2026-09-08T13:38:42Z</dcterms:modified>
  <cp:category/>
</cp:coreProperties>
</file>